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1"/>
  </p:notesMasterIdLst>
  <p:sldIdLst>
    <p:sldId id="256" r:id="rId2"/>
    <p:sldId id="259" r:id="rId3"/>
    <p:sldId id="260" r:id="rId4"/>
    <p:sldId id="283" r:id="rId5"/>
    <p:sldId id="261" r:id="rId6"/>
    <p:sldId id="262" r:id="rId7"/>
    <p:sldId id="263" r:id="rId8"/>
    <p:sldId id="264" r:id="rId9"/>
    <p:sldId id="29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93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95" r:id="rId28"/>
    <p:sldId id="294" r:id="rId29"/>
    <p:sldId id="281" r:id="rId30"/>
    <p:sldId id="284" r:id="rId31"/>
    <p:sldId id="285" r:id="rId32"/>
    <p:sldId id="286" r:id="rId33"/>
    <p:sldId id="287" r:id="rId34"/>
    <p:sldId id="288" r:id="rId35"/>
    <p:sldId id="289" r:id="rId36"/>
    <p:sldId id="296" r:id="rId37"/>
    <p:sldId id="297" r:id="rId38"/>
    <p:sldId id="298" r:id="rId39"/>
    <p:sldId id="290" r:id="rId4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1090" y="-2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1230C-7220-4902-93CE-DDECF1E78C12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2F44D-6A41-42FF-896F-92E9D31778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6114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3947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044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138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4292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505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704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77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344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075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6224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351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7203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720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7638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5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5C768-3755-478B-80FB-447C070F8B6A}" type="datetimeFigureOut">
              <a:rPr lang="zh-TW" altLang="en-US" smtClean="0"/>
              <a:t>2015/10/26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120EBD1-5471-43D5-83F1-66F4476FCD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54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chinese.engadget.com/search/?q=Inte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86579" y="908720"/>
            <a:ext cx="6825781" cy="3358140"/>
          </a:xfrm>
        </p:spPr>
        <p:txBody>
          <a:bodyPr>
            <a:noAutofit/>
          </a:bodyPr>
          <a:lstStyle/>
          <a:p>
            <a:pPr algn="l"/>
            <a:r>
              <a:rPr lang="en-US" altLang="zh-TW" sz="4400" dirty="0" smtClean="0"/>
              <a:t>Chance </a:t>
            </a:r>
            <a:r>
              <a:rPr lang="zh-TW" altLang="en-US" sz="4400" dirty="0" smtClean="0"/>
              <a:t>掌握智權先機──透析論文與專利優勢</a:t>
            </a:r>
            <a:r>
              <a:rPr lang="zh-TW" altLang="en-US" sz="4800" dirty="0" smtClean="0"/>
              <a:t/>
            </a:r>
            <a:br>
              <a:rPr lang="zh-TW" altLang="en-US" sz="4800" dirty="0" smtClean="0"/>
            </a:br>
            <a:endParaRPr lang="zh-TW" altLang="en-US" sz="4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66606" y="4050834"/>
            <a:ext cx="5826719" cy="1096899"/>
          </a:xfrm>
        </p:spPr>
        <p:txBody>
          <a:bodyPr>
            <a:normAutofit/>
          </a:bodyPr>
          <a:lstStyle/>
          <a:p>
            <a:r>
              <a:rPr lang="zh-TW" altLang="en-US" sz="2400" dirty="0" smtClean="0">
                <a:solidFill>
                  <a:schemeClr val="tx1"/>
                </a:solidFill>
              </a:rPr>
              <a:t>陳省三 博士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10-28-2015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ACS Publication-1</a:t>
            </a:r>
            <a:endParaRPr lang="zh-TW" altLang="en-US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905672"/>
              </p:ext>
            </p:extLst>
          </p:nvPr>
        </p:nvGraphicFramePr>
        <p:xfrm>
          <a:off x="467544" y="2084832"/>
          <a:ext cx="8217869" cy="4307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工作表" r:id="rId3" imgW="5810130" imgH="2314575" progId="Excel.Sheet.12">
                  <p:embed/>
                </p:oleObj>
              </mc:Choice>
              <mc:Fallback>
                <p:oleObj name="工作表" r:id="rId3" imgW="5810130" imgH="2314575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084832"/>
                        <a:ext cx="8217869" cy="430735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ACS </a:t>
            </a:r>
            <a:r>
              <a:rPr lang="en-US" altLang="zh-TW" dirty="0" smtClean="0"/>
              <a:t>Publication-2</a:t>
            </a:r>
            <a:endParaRPr lang="zh-TW" alt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245262"/>
              </p:ext>
            </p:extLst>
          </p:nvPr>
        </p:nvGraphicFramePr>
        <p:xfrm>
          <a:off x="578988" y="2630488"/>
          <a:ext cx="8026169" cy="244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工作表" r:id="rId3" imgW="5250015" imgH="1597097" progId="Excel.Sheet.12">
                  <p:embed/>
                </p:oleObj>
              </mc:Choice>
              <mc:Fallback>
                <p:oleObj name="工作表" r:id="rId3" imgW="5250015" imgH="1597097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988" y="2630488"/>
                        <a:ext cx="8026169" cy="244158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Silicon Photonic </a:t>
            </a:r>
            <a:r>
              <a:rPr lang="zh-TW" altLang="en-US" dirty="0" smtClean="0"/>
              <a:t>定義</a:t>
            </a:r>
            <a:endParaRPr lang="zh-TW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628800"/>
            <a:ext cx="6698706" cy="4896544"/>
          </a:xfrm>
        </p:spPr>
        <p:txBody>
          <a:bodyPr>
            <a:noAutofit/>
          </a:bodyPr>
          <a:lstStyle/>
          <a:p>
            <a:r>
              <a:rPr lang="zh-TW" altLang="en-US" sz="2000" dirty="0">
                <a:latin typeface="+mj-ea"/>
                <a:ea typeface="+mj-ea"/>
              </a:rPr>
              <a:t>經過多年的研究結果，</a:t>
            </a:r>
            <a:r>
              <a:rPr lang="en-US" altLang="zh-TW" sz="2000" dirty="0">
                <a:latin typeface="+mj-ea"/>
                <a:ea typeface="+mj-ea"/>
                <a:hlinkClick r:id="rId2"/>
              </a:rPr>
              <a:t>Intel</a:t>
            </a:r>
            <a:r>
              <a:rPr lang="zh-TW" altLang="en-US" sz="2000" dirty="0">
                <a:solidFill>
                  <a:srgbClr val="FF0000"/>
                </a:solidFill>
                <a:latin typeface="+mj-ea"/>
                <a:ea typeface="+mj-ea"/>
              </a:rPr>
              <a:t>矽光子傳輸技術</a:t>
            </a:r>
            <a:r>
              <a:rPr lang="zh-TW" altLang="en-US" sz="2000" dirty="0">
                <a:latin typeface="+mj-ea"/>
                <a:ea typeface="+mj-ea"/>
              </a:rPr>
              <a:t>終於做出點樣子了，這項顛覆傳統以電作為資料傳輸介質的技術，將挑戰電腦內部數據傳輸的極限。 </a:t>
            </a:r>
            <a:r>
              <a:rPr lang="zh-TW" altLang="en-US" sz="2000" dirty="0" smtClean="0">
                <a:latin typeface="+mj-ea"/>
                <a:ea typeface="+mj-ea"/>
              </a:rPr>
              <a:t>目</a:t>
            </a:r>
            <a:r>
              <a:rPr lang="zh-TW" altLang="en-US" sz="2000" dirty="0">
                <a:latin typeface="+mj-ea"/>
                <a:ea typeface="+mj-ea"/>
              </a:rPr>
              <a:t>前的電傳輸面臨幾個問題，首先是電路之間傳輸造成的電磁干擾，尤其在製成不斷精進，線路越來越近，干擾的狀況也更為嚴重，小則影響傳輸品質，大則甚至導致系統停擺；再者會遇到電傳</a:t>
            </a:r>
            <a:r>
              <a:rPr lang="zh-TW" altLang="en-US" sz="2000" dirty="0" smtClean="0">
                <a:latin typeface="+mj-ea"/>
                <a:ea typeface="+mj-ea"/>
              </a:rPr>
              <a:t>輸速度</a:t>
            </a:r>
            <a:r>
              <a:rPr lang="zh-TW" altLang="en-US" sz="2000" dirty="0">
                <a:latin typeface="+mj-ea"/>
                <a:ea typeface="+mj-ea"/>
              </a:rPr>
              <a:t>的極限問題，畢竟電的傳輸速度仍較光為慢</a:t>
            </a:r>
            <a:r>
              <a:rPr lang="zh-TW" altLang="en-US" sz="2000" dirty="0" smtClean="0">
                <a:latin typeface="+mj-ea"/>
                <a:ea typeface="+mj-ea"/>
              </a:rPr>
              <a:t>。從</a:t>
            </a:r>
            <a:r>
              <a:rPr lang="zh-TW" altLang="en-US" sz="2000" dirty="0">
                <a:latin typeface="+mj-ea"/>
                <a:ea typeface="+mj-ea"/>
              </a:rPr>
              <a:t>過去以來，科學家就不斷思考如何使用</a:t>
            </a:r>
            <a:r>
              <a:rPr lang="zh-TW" altLang="en-US" sz="2000" dirty="0">
                <a:solidFill>
                  <a:srgbClr val="FF0000"/>
                </a:solidFill>
                <a:latin typeface="+mj-ea"/>
                <a:ea typeface="+mj-ea"/>
              </a:rPr>
              <a:t>光</a:t>
            </a:r>
            <a:r>
              <a:rPr lang="zh-TW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取代電</a:t>
            </a:r>
            <a:r>
              <a:rPr lang="zh-TW" altLang="en-US" sz="2000" dirty="0">
                <a:solidFill>
                  <a:srgbClr val="FF0000"/>
                </a:solidFill>
                <a:latin typeface="+mj-ea"/>
                <a:ea typeface="+mj-ea"/>
              </a:rPr>
              <a:t>作為傳輸的方式</a:t>
            </a:r>
            <a:r>
              <a:rPr lang="zh-TW" altLang="en-US" sz="2000" dirty="0">
                <a:latin typeface="+mj-ea"/>
                <a:ea typeface="+mj-ea"/>
              </a:rPr>
              <a:t>；過去光傳輸最麻煩的問題就是需要在收發兩端配備光電轉換的架構，使光轉換成可識別的信號。</a:t>
            </a:r>
            <a:endParaRPr lang="en-US" altLang="zh-TW" sz="2000" dirty="0" smtClean="0">
              <a:latin typeface="+mj-ea"/>
              <a:ea typeface="+mj-ea"/>
            </a:endParaRPr>
          </a:p>
          <a:p>
            <a:r>
              <a:rPr lang="zh-TW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矽</a:t>
            </a:r>
            <a:r>
              <a:rPr lang="zh-TW" altLang="en-US" sz="2000" dirty="0">
                <a:solidFill>
                  <a:srgbClr val="FF0000"/>
                </a:solidFill>
                <a:latin typeface="+mj-ea"/>
                <a:ea typeface="+mj-ea"/>
              </a:rPr>
              <a:t>光子學</a:t>
            </a:r>
            <a:r>
              <a:rPr lang="en-US" altLang="zh-TW" sz="2000" dirty="0">
                <a:solidFill>
                  <a:srgbClr val="FF0000"/>
                </a:solidFill>
                <a:latin typeface="+mj-ea"/>
                <a:ea typeface="+mj-ea"/>
              </a:rPr>
              <a:t>(Silicon Photonics)</a:t>
            </a:r>
            <a:r>
              <a:rPr lang="zh-TW" altLang="en-US" sz="2000" dirty="0">
                <a:solidFill>
                  <a:srgbClr val="FF0000"/>
                </a:solidFill>
                <a:latin typeface="+mj-ea"/>
                <a:ea typeface="+mj-ea"/>
              </a:rPr>
              <a:t>的目標是發展出可操縱光訊號、奈米等級的積體化晶片，將無數個光學元件整合於其上，能夠像現在我們在晶片上操縱電一般的操控光</a:t>
            </a:r>
            <a:r>
              <a:rPr lang="zh-TW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。</a:t>
            </a:r>
            <a:endParaRPr lang="en-US" altLang="zh-TW" sz="20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9035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Silicon Photonic Patent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84 Patents</a:t>
            </a:r>
          </a:p>
          <a:p>
            <a:r>
              <a:rPr lang="en-US" altLang="zh-TW" sz="2400" dirty="0" smtClean="0"/>
              <a:t>Example: WO 2015147966</a:t>
            </a:r>
          </a:p>
          <a:p>
            <a:r>
              <a:rPr lang="en-US" altLang="zh-TW" sz="2400" dirty="0" smtClean="0"/>
              <a:t>Silicon-​photonics-​based optical switch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WO 2015147966</a:t>
            </a:r>
            <a:endParaRPr lang="zh-TW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09599" y="2492896"/>
            <a:ext cx="7853821" cy="342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US 20140329050</a:t>
            </a:r>
            <a:endParaRPr lang="zh-TW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51520" y="1772816"/>
            <a:ext cx="805840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Graphene</a:t>
            </a:r>
            <a:endParaRPr lang="zh-TW" alt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27584" y="1628800"/>
            <a:ext cx="7358113" cy="49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562801" cy="1550990"/>
          </a:xfrm>
        </p:spPr>
        <p:txBody>
          <a:bodyPr>
            <a:normAutofit/>
          </a:bodyPr>
          <a:lstStyle/>
          <a:p>
            <a:r>
              <a:rPr lang="en-US" altLang="zh-TW" dirty="0"/>
              <a:t>Research Topic: </a:t>
            </a:r>
            <a:br>
              <a:rPr lang="en-US" altLang="zh-TW" dirty="0"/>
            </a:br>
            <a:r>
              <a:rPr lang="en-US" altLang="zh-TW" dirty="0"/>
              <a:t>Silicon </a:t>
            </a:r>
            <a:r>
              <a:rPr lang="en-US" altLang="zh-TW" dirty="0" smtClean="0"/>
              <a:t>Photonic </a:t>
            </a:r>
            <a:r>
              <a:rPr lang="en-US" altLang="zh-TW" dirty="0"/>
              <a:t>Journal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609598" y="2160590"/>
            <a:ext cx="8354890" cy="4292745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1,704 Articles in total &gt; </a:t>
            </a:r>
            <a:r>
              <a:rPr lang="en-US" altLang="zh-TW" sz="2400" dirty="0" smtClean="0"/>
              <a:t>1,385 from Journals &gt; 418 of 1385 published after 2013 &gt;Top 20 impacted articles of 418 from 7 publishers </a:t>
            </a:r>
          </a:p>
          <a:p>
            <a:pPr marL="0" indent="0">
              <a:buNone/>
            </a:pPr>
            <a:r>
              <a:rPr lang="en-US" altLang="zh-TW" sz="2800" dirty="0"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ym typeface="Wingdings" panose="05000000000000000000" pitchFamily="2" charset="2"/>
              </a:rPr>
              <a:t>   </a:t>
            </a:r>
            <a:r>
              <a:rPr lang="en-US" altLang="zh-TW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25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% from ACS journals</a:t>
            </a:r>
            <a:endParaRPr lang="en-US" altLang="zh-TW" sz="2800" b="1" dirty="0">
              <a:solidFill>
                <a:srgbClr val="FF0000"/>
              </a:solidFill>
            </a:endParaRPr>
          </a:p>
          <a:p>
            <a:r>
              <a:rPr lang="en-US" altLang="zh-TW" sz="2400" dirty="0"/>
              <a:t>Example</a:t>
            </a:r>
            <a:r>
              <a:rPr lang="en-US" altLang="zh-TW" sz="2400" dirty="0" smtClean="0"/>
              <a:t>: Nano Letters, Volume13,Issue2, Pages 515-518</a:t>
            </a:r>
            <a:endParaRPr lang="en-US" altLang="zh-TW" sz="2400" dirty="0"/>
          </a:p>
          <a:p>
            <a:pPr>
              <a:buNone/>
            </a:pPr>
            <a:r>
              <a:rPr lang="en-US" altLang="zh-TW" sz="2400" dirty="0"/>
              <a:t>	</a:t>
            </a:r>
            <a:r>
              <a:rPr lang="en-US" altLang="zh-TW" sz="2400" b="1" dirty="0" smtClean="0"/>
              <a:t>Electrical </a:t>
            </a:r>
            <a:r>
              <a:rPr lang="en-US" altLang="zh-TW" sz="2400" b="1" dirty="0"/>
              <a:t>Control of Silicon Photonic Crystal Cavity by </a:t>
            </a:r>
            <a:r>
              <a:rPr lang="en-US" altLang="zh-TW" sz="2400" b="1" dirty="0" smtClean="0"/>
              <a:t>Graphene.</a:t>
            </a:r>
            <a:endParaRPr lang="en-US" altLang="zh-TW" sz="2400" b="1" dirty="0"/>
          </a:p>
          <a:p>
            <a:pPr>
              <a:buNone/>
            </a:pPr>
            <a:endParaRPr lang="en-US" altLang="zh-TW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83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Silicon Photonic Report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43 	Reports</a:t>
            </a:r>
          </a:p>
          <a:p>
            <a:r>
              <a:rPr lang="en-US" altLang="zh-TW" sz="2400" dirty="0" smtClean="0"/>
              <a:t>Example: JAEA-Review, Issue2007-049, Pages 41-44</a:t>
            </a:r>
          </a:p>
          <a:p>
            <a:pPr>
              <a:buNone/>
            </a:pPr>
            <a:r>
              <a:rPr lang="en-US" altLang="zh-TW" sz="2400" dirty="0" smtClean="0"/>
              <a:t>	Development of bonded semiconductor device for high counting rate high efficiency photon detectors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Silicon Photonic Review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131 Reviews</a:t>
            </a:r>
          </a:p>
          <a:p>
            <a:r>
              <a:rPr lang="en-US" altLang="zh-TW" sz="2400" dirty="0" smtClean="0"/>
              <a:t>Example: Optics Communications, Pages Ahead of Print</a:t>
            </a:r>
          </a:p>
          <a:p>
            <a:pPr>
              <a:buNone/>
            </a:pPr>
            <a:r>
              <a:rPr lang="en-US" altLang="zh-TW" sz="2400" dirty="0" smtClean="0"/>
              <a:t>	Passive silicon photonic devices for microwave photonic signal processing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Document Types</a:t>
            </a:r>
            <a:endParaRPr lang="zh-TW" alt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67544" y="1628800"/>
            <a:ext cx="6321807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Antidepressant Drug Patent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101 Patents</a:t>
            </a:r>
          </a:p>
          <a:p>
            <a:r>
              <a:rPr lang="en-US" altLang="zh-TW" sz="2400" dirty="0" smtClean="0"/>
              <a:t>Example: WO 2015136446</a:t>
            </a:r>
          </a:p>
          <a:p>
            <a:pPr>
              <a:buNone/>
            </a:pPr>
            <a:r>
              <a:rPr lang="en-US" altLang="zh-TW" sz="2400" dirty="0" smtClean="0"/>
              <a:t>	 Methods for selecting antidepressant drug therapy to treat depression based on single nucleotide polymorphism in MTHFR, MTR, GCH1 or COMT genes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WO 2015136446</a:t>
            </a:r>
            <a:endParaRPr lang="zh-TW" alt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302768" y="1234731"/>
            <a:ext cx="4538465" cy="5456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RN: 128196-01-0</a:t>
            </a:r>
            <a:endParaRPr lang="zh-TW" alt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09599" y="2204864"/>
            <a:ext cx="77505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r="19159" b="39247"/>
          <a:stretch/>
        </p:blipFill>
        <p:spPr bwMode="auto">
          <a:xfrm>
            <a:off x="609599" y="1484785"/>
            <a:ext cx="5906617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Reactions: Product</a:t>
            </a:r>
            <a:endParaRPr lang="zh-TW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/>
          <a:srcRect t="62062" r="55739"/>
          <a:stretch/>
        </p:blipFill>
        <p:spPr bwMode="auto">
          <a:xfrm>
            <a:off x="761999" y="4653136"/>
            <a:ext cx="3233937" cy="184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/>
          <a:srcRect l="86639" t="30945" r="3391" b="55719"/>
          <a:stretch/>
        </p:blipFill>
        <p:spPr bwMode="auto">
          <a:xfrm>
            <a:off x="6588224" y="2960949"/>
            <a:ext cx="728464" cy="64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Commercial Sources</a:t>
            </a:r>
            <a:endParaRPr lang="zh-TW" alt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67544" y="2564904"/>
            <a:ext cx="8260422" cy="321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219" y="2043390"/>
            <a:ext cx="8247585" cy="54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647" y="44624"/>
            <a:ext cx="6914729" cy="13208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Antidepressant </a:t>
            </a:r>
            <a:r>
              <a:rPr lang="en-US" altLang="zh-TW" dirty="0" smtClean="0"/>
              <a:t>Drug </a:t>
            </a:r>
            <a:r>
              <a:rPr lang="en-US" altLang="zh-TW" dirty="0" smtClean="0"/>
              <a:t>Journal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55965" y="1196752"/>
            <a:ext cx="8187957" cy="1123014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altLang="zh-TW" dirty="0" smtClean="0"/>
              <a:t>3,044 of 3,231 articles from journals (but many from medical journals: European journal of pharmacology, Neuropharmacology…)</a:t>
            </a:r>
          </a:p>
          <a:p>
            <a:pPr>
              <a:lnSpc>
                <a:spcPts val="2000"/>
              </a:lnSpc>
            </a:pPr>
            <a:r>
              <a:rPr lang="en-US" altLang="zh-TW" sz="2400" dirty="0" smtClean="0">
                <a:solidFill>
                  <a:srgbClr val="FF0000"/>
                </a:solidFill>
              </a:rPr>
              <a:t>How to link chemistry and antidepressant drug ?</a:t>
            </a:r>
          </a:p>
          <a:p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65" y="2439592"/>
            <a:ext cx="7992888" cy="42262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609599" y="188640"/>
            <a:ext cx="8138865" cy="1320800"/>
          </a:xfrm>
        </p:spPr>
        <p:txBody>
          <a:bodyPr>
            <a:noAutofit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Antidepressant </a:t>
            </a:r>
            <a:r>
              <a:rPr lang="en-US" altLang="zh-TW" dirty="0" smtClean="0"/>
              <a:t>Drug in ACS Journal</a:t>
            </a:r>
            <a:endParaRPr lang="zh-TW" altLang="en-US" dirty="0"/>
          </a:p>
        </p:txBody>
      </p:sp>
      <p:sp>
        <p:nvSpPr>
          <p:cNvPr id="6" name="內容版面配置區 5"/>
          <p:cNvSpPr txBox="1">
            <a:spLocks/>
          </p:cNvSpPr>
          <p:nvPr/>
        </p:nvSpPr>
        <p:spPr>
          <a:xfrm>
            <a:off x="609599" y="1412776"/>
            <a:ext cx="8335163" cy="1320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altLang="zh-TW" sz="1900" dirty="0" smtClean="0"/>
              <a:t>1580 articles from ACS journals </a:t>
            </a:r>
          </a:p>
          <a:p>
            <a:r>
              <a:rPr lang="en-US" altLang="zh-TW" sz="2600" dirty="0" smtClean="0">
                <a:solidFill>
                  <a:srgbClr val="FF0000"/>
                </a:solidFill>
              </a:rPr>
              <a:t>Easily link chemistry and antidepressant drug by different sections </a:t>
            </a:r>
            <a:r>
              <a:rPr lang="en-US" altLang="zh-TW" dirty="0" smtClean="0">
                <a:solidFill>
                  <a:schemeClr val="tx1"/>
                </a:solidFill>
              </a:rPr>
              <a:t>(example: biochemical methods, biomolecules and their synthetic analogs)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924944"/>
            <a:ext cx="7310123" cy="38185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4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Antidepressant Drug Clinical Trial or Conference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294 Articles</a:t>
            </a:r>
          </a:p>
          <a:p>
            <a:r>
              <a:rPr lang="en-US" altLang="zh-TW" sz="2400" dirty="0" smtClean="0"/>
              <a:t>Example: Handbook of Metabolic Pathways of Xenobiotics Volume5 Pages 1957-1959 Paroxetine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RN: 159126-30-4</a:t>
            </a:r>
            <a:endParaRPr lang="zh-TW" alt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32567" y="1700808"/>
            <a:ext cx="784272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New Polymer and Toray Patent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39463" y="2204864"/>
            <a:ext cx="6347714" cy="3880773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8 Patents</a:t>
            </a:r>
          </a:p>
          <a:p>
            <a:r>
              <a:rPr lang="en-US" altLang="zh-TW" sz="2400" dirty="0" smtClean="0"/>
              <a:t>Example: KR 2014078825</a:t>
            </a:r>
          </a:p>
          <a:p>
            <a:pPr>
              <a:buNone/>
            </a:pPr>
            <a:r>
              <a:rPr lang="en-US" altLang="zh-TW" sz="2400" dirty="0" smtClean="0"/>
              <a:t>	Interlayer insulating film with filling layer consisting of thermosetting liquid crystal polymer, and a semiconductor package substrate using the same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KR 2014078825</a:t>
            </a:r>
            <a:endParaRPr lang="zh-TW" alt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79615" y="2132856"/>
            <a:ext cx="8384770" cy="322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RN: 1616754-90-5</a:t>
            </a:r>
            <a:endParaRPr lang="zh-TW" alt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599" y="2157582"/>
            <a:ext cx="4796462" cy="342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104" y="2348880"/>
            <a:ext cx="32480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Research Topic: </a:t>
            </a:r>
            <a:br>
              <a:rPr lang="en-US" altLang="zh-TW" dirty="0" smtClean="0"/>
            </a:br>
            <a:r>
              <a:rPr lang="en-US" altLang="zh-TW" dirty="0" smtClean="0"/>
              <a:t>New Polymer and Toray NPL</a:t>
            </a:r>
            <a:endParaRPr lang="zh-TW" alt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27584" y="2060848"/>
            <a:ext cx="5616624" cy="384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dirty="0"/>
              <a:t>Research Topic: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New </a:t>
            </a:r>
            <a:r>
              <a:rPr lang="en-US" altLang="zh-TW" dirty="0"/>
              <a:t>Polymer and Toray NPL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2 Articles</a:t>
            </a:r>
          </a:p>
          <a:p>
            <a:r>
              <a:rPr lang="en-US" altLang="zh-TW" sz="2400" dirty="0" smtClean="0"/>
              <a:t>Example: Journal of Applied Polymer Science</a:t>
            </a:r>
          </a:p>
          <a:p>
            <a:r>
              <a:rPr lang="en-US" altLang="zh-TW" sz="2400" dirty="0" smtClean="0"/>
              <a:t>Volume93, Issue6, Pages 2642-2649</a:t>
            </a:r>
          </a:p>
          <a:p>
            <a:pPr>
              <a:buNone/>
            </a:pPr>
            <a:r>
              <a:rPr lang="en-US" altLang="zh-TW" sz="2400" dirty="0" smtClean="0"/>
              <a:t>	New liquid polysulfide polymer terminated with </a:t>
            </a:r>
            <a:r>
              <a:rPr lang="en-US" altLang="zh-TW" sz="2400" dirty="0" err="1" smtClean="0"/>
              <a:t>silyl</a:t>
            </a:r>
            <a:r>
              <a:rPr lang="en-US" altLang="zh-TW" sz="2400" dirty="0" smtClean="0"/>
              <a:t> group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492896"/>
            <a:ext cx="7344816" cy="11521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chemeClr val="tx1"/>
                </a:solidFill>
              </a:rPr>
              <a:t>Need more </a:t>
            </a:r>
            <a:r>
              <a:rPr lang="en-US" altLang="zh-TW" sz="4000" smtClean="0">
                <a:solidFill>
                  <a:schemeClr val="tx1"/>
                </a:solidFill>
              </a:rPr>
              <a:t>research full-text?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575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9832" y="332656"/>
            <a:ext cx="5931606" cy="63870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2520279" cy="5544616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Research Topic: </a:t>
            </a:r>
            <a:br>
              <a:rPr lang="en-US" altLang="zh-TW" sz="2400" dirty="0"/>
            </a:br>
            <a:r>
              <a:rPr lang="en-US" altLang="zh-TW" sz="2400" dirty="0" smtClean="0"/>
              <a:t>Polymer Toray in ACS Journals</a:t>
            </a:r>
            <a:br>
              <a:rPr lang="en-US" altLang="zh-TW" sz="2400" dirty="0" smtClean="0"/>
            </a:b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>
                <a:solidFill>
                  <a:schemeClr val="tx1"/>
                </a:solidFill>
              </a:rPr>
              <a:t>494 articles</a:t>
            </a:r>
            <a:br>
              <a:rPr lang="en-US" altLang="zh-TW" sz="2400" dirty="0" smtClean="0">
                <a:solidFill>
                  <a:schemeClr val="tx1"/>
                </a:solidFill>
              </a:rPr>
            </a:br>
            <a:r>
              <a:rPr lang="en-US" altLang="zh-TW" sz="2400" dirty="0" smtClean="0">
                <a:solidFill>
                  <a:schemeClr val="tx1"/>
                </a:solidFill>
              </a:rPr>
              <a:t>from sections:</a:t>
            </a:r>
            <a:br>
              <a:rPr lang="en-US" altLang="zh-TW" sz="2400" dirty="0" smtClean="0">
                <a:solidFill>
                  <a:schemeClr val="tx1"/>
                </a:solidFill>
              </a:rPr>
            </a:br>
            <a:r>
              <a:rPr lang="en-US" altLang="zh-TW" sz="2400" dirty="0" smtClean="0">
                <a:solidFill>
                  <a:schemeClr val="tx1"/>
                </a:solidFill>
              </a:rPr>
              <a:t>Biochemical -methods, Carbohydrates,</a:t>
            </a:r>
            <a:br>
              <a:rPr lang="en-US" altLang="zh-TW" sz="2400" dirty="0" smtClean="0">
                <a:solidFill>
                  <a:schemeClr val="tx1"/>
                </a:solidFill>
              </a:rPr>
            </a:br>
            <a:r>
              <a:rPr lang="en-US" altLang="zh-TW" sz="2400" dirty="0" smtClean="0">
                <a:solidFill>
                  <a:schemeClr val="tx1"/>
                </a:solidFill>
              </a:rPr>
              <a:t>Ceramics…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14529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4800" dirty="0" smtClean="0"/>
              <a:t>Antidepressant Drug</a:t>
            </a:r>
            <a:endParaRPr lang="zh-TW" altLang="en-US" sz="4800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>
                <a:solidFill>
                  <a:schemeClr val="tx1"/>
                </a:solidFill>
              </a:rPr>
              <a:t>3,230 Articles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CAS Registry Number </a:t>
            </a:r>
            <a:endParaRPr lang="zh-TW" alt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b="2297"/>
          <a:stretch/>
        </p:blipFill>
        <p:spPr bwMode="auto">
          <a:xfrm>
            <a:off x="1691680" y="1484784"/>
            <a:ext cx="511256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Journal Name</a:t>
            </a:r>
            <a:endParaRPr lang="zh-TW" alt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99592" y="1340768"/>
            <a:ext cx="554687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Supplementary Terms</a:t>
            </a:r>
            <a:endParaRPr lang="zh-TW" alt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55576" y="1412776"/>
            <a:ext cx="5832649" cy="514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 Concept Heading </a:t>
            </a:r>
            <a:endParaRPr lang="zh-TW" alt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27584" y="1340768"/>
            <a:ext cx="5184576" cy="483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Company-Organization</a:t>
            </a:r>
            <a:endParaRPr lang="zh-TW" alt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27584" y="1412776"/>
            <a:ext cx="5688633" cy="514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Publication Year</a:t>
            </a:r>
            <a:endParaRPr lang="zh-TW" altLang="en-US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55576" y="1412776"/>
            <a:ext cx="6120680" cy="513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424384"/>
            <a:ext cx="2880320" cy="3940720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ACS Publication Platform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sz="2800" dirty="0"/>
              <a:t>Antidepressant </a:t>
            </a:r>
            <a:r>
              <a:rPr lang="en-US" altLang="zh-TW" sz="2800" dirty="0" smtClean="0"/>
              <a:t>Drug </a:t>
            </a:r>
            <a:r>
              <a:rPr lang="en-US" altLang="zh-TW" sz="2000" dirty="0" smtClean="0">
                <a:solidFill>
                  <a:schemeClr val="tx1"/>
                </a:solidFill>
              </a:rPr>
              <a:t>1,580</a:t>
            </a:r>
            <a:r>
              <a:rPr lang="en-US" altLang="zh-TW" sz="2400" dirty="0" smtClean="0">
                <a:solidFill>
                  <a:schemeClr val="tx1"/>
                </a:solidFill>
              </a:rPr>
              <a:t> </a:t>
            </a:r>
            <a:r>
              <a:rPr lang="en-US" altLang="zh-TW" sz="2000" dirty="0" smtClean="0">
                <a:solidFill>
                  <a:schemeClr val="tx1"/>
                </a:solidFill>
              </a:rPr>
              <a:t>articles</a:t>
            </a:r>
            <a:endParaRPr lang="zh-TW" altLang="en-US" sz="32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1361" y="404664"/>
            <a:ext cx="5558102" cy="59766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5724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1168"/>
          </a:xfrm>
        </p:spPr>
        <p:txBody>
          <a:bodyPr/>
          <a:lstStyle/>
          <a:p>
            <a:r>
              <a:rPr lang="en-US" altLang="zh-TW" dirty="0" smtClean="0"/>
              <a:t>Filter by CAS section or year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556792"/>
            <a:ext cx="8405085" cy="46085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05491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88832" cy="13208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Open accessible (free) articles about antidepressant or drugs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63" y="1844824"/>
            <a:ext cx="8081941" cy="43902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508177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27584" y="2404532"/>
            <a:ext cx="6696744" cy="1646302"/>
          </a:xfrm>
        </p:spPr>
        <p:txBody>
          <a:bodyPr/>
          <a:lstStyle/>
          <a:p>
            <a:pPr algn="l"/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400" dirty="0" smtClean="0"/>
              <a:t>Thanks for your attention</a:t>
            </a: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018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藍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311</TotalTime>
  <Words>325</Words>
  <Application>Microsoft Office PowerPoint</Application>
  <PresentationFormat>如螢幕大小 (4:3)</PresentationFormat>
  <Paragraphs>73</Paragraphs>
  <Slides>39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8" baseType="lpstr">
      <vt:lpstr>微軟正黑體</vt:lpstr>
      <vt:lpstr>新細明體</vt:lpstr>
      <vt:lpstr>Arial</vt:lpstr>
      <vt:lpstr>Calibri</vt:lpstr>
      <vt:lpstr>Trebuchet MS</vt:lpstr>
      <vt:lpstr>Wingdings</vt:lpstr>
      <vt:lpstr>Wingdings 3</vt:lpstr>
      <vt:lpstr>多面向</vt:lpstr>
      <vt:lpstr>工作表</vt:lpstr>
      <vt:lpstr>Chance 掌握智權先機──透析論文與專利優勢 </vt:lpstr>
      <vt:lpstr>ACS Publication-1</vt:lpstr>
      <vt:lpstr>ACS Publication-2</vt:lpstr>
      <vt:lpstr>Silicon Photonic 定義</vt:lpstr>
      <vt:lpstr>Research Topic:  Silicon Photonic Patent</vt:lpstr>
      <vt:lpstr>WO 2015147966</vt:lpstr>
      <vt:lpstr>US 20140329050</vt:lpstr>
      <vt:lpstr>Graphene</vt:lpstr>
      <vt:lpstr>Research Topic:  Silicon Photonic Journal</vt:lpstr>
      <vt:lpstr>Research Topic:  Silicon Photonic Report</vt:lpstr>
      <vt:lpstr>Research Topic:  Silicon Photonic Review</vt:lpstr>
      <vt:lpstr>Document Types</vt:lpstr>
      <vt:lpstr>Research Topic:  Antidepressant Drug Patent</vt:lpstr>
      <vt:lpstr>WO 2015136446</vt:lpstr>
      <vt:lpstr>RN: 128196-01-0</vt:lpstr>
      <vt:lpstr>Reactions: Product</vt:lpstr>
      <vt:lpstr>Commercial Sources</vt:lpstr>
      <vt:lpstr>Research Topic:  Antidepressant Drug Journal</vt:lpstr>
      <vt:lpstr>Research Topic:  Antidepressant Drug in ACS Journal</vt:lpstr>
      <vt:lpstr>Research Topic:  Antidepressant Drug Clinical Trial or Conference</vt:lpstr>
      <vt:lpstr>RN: 159126-30-4</vt:lpstr>
      <vt:lpstr>Research Topic:  New Polymer and Toray Patent</vt:lpstr>
      <vt:lpstr>KR 2014078825</vt:lpstr>
      <vt:lpstr>RN: 1616754-90-5</vt:lpstr>
      <vt:lpstr>Research Topic:  New Polymer and Toray NPL</vt:lpstr>
      <vt:lpstr>Research Topic:  New Polymer and Toray NPL</vt:lpstr>
      <vt:lpstr>PowerPoint 簡報</vt:lpstr>
      <vt:lpstr>Research Topic:  Polymer Toray in ACS Journals  494 articles from sections: Biochemical -methods, Carbohydrates, Ceramics… </vt:lpstr>
      <vt:lpstr>Antidepressant Drug</vt:lpstr>
      <vt:lpstr>CAS Registry Number </vt:lpstr>
      <vt:lpstr>Journal Name</vt:lpstr>
      <vt:lpstr>Supplementary Terms</vt:lpstr>
      <vt:lpstr>CA Concept Heading </vt:lpstr>
      <vt:lpstr>Company-Organization</vt:lpstr>
      <vt:lpstr>Publication Year</vt:lpstr>
      <vt:lpstr>ACS Publication Platform  Antidepressant Drug 1,580 articles</vt:lpstr>
      <vt:lpstr>Filter by CAS section or year</vt:lpstr>
      <vt:lpstr>Open accessible (free) articles about antidepressant or drugs</vt:lpstr>
      <vt:lpstr> Thanks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Chance 掌握智權先機──透析論文與專利優勢 </dc:title>
  <dc:creator>User</dc:creator>
  <cp:lastModifiedBy>User</cp:lastModifiedBy>
  <cp:revision>40</cp:revision>
  <dcterms:created xsi:type="dcterms:W3CDTF">2015-10-24T05:12:21Z</dcterms:created>
  <dcterms:modified xsi:type="dcterms:W3CDTF">2015-10-26T11:09:09Z</dcterms:modified>
</cp:coreProperties>
</file>